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56FD-97F7-BEEC-D043-2E3351C30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5B94F9-992A-0B53-5540-13D92B041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DEDD65-D22B-E6DB-3223-D08648F722BC}"/>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3B7E4130-3D6E-1313-66CC-90F04B41CF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79703B-924F-D209-0EA2-BC2C8CD99F58}"/>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9464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BF30-2EC7-82CD-DB6F-7DC5E6E814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D60282-E271-CB56-EF5E-8A6846AD4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317D4A-0A68-7DA3-17BF-96E53733AA2E}"/>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5E97ED01-8073-FC93-0413-89E1B1DAE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C91B0C-315B-B5E5-F948-EC999C8A363F}"/>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41015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CCE26-14DD-AA5C-965D-8EDF1FA9C7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8EDC5E-64D0-3F8D-8DD4-FB076503A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D39E0F-A8A9-5219-CF67-7F870DC40E65}"/>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4E5FAE47-3BF6-ECDC-F95A-BDF66295F2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129D6-EAE6-9737-08DE-7A6F3694E744}"/>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52972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40C-580B-BF12-1883-537C902CB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8009F1-B4C5-015F-827A-B75F3291F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8EE576-7D8C-DF0E-4D95-8AD22289BAE0}"/>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55A44F69-D8A7-3BA4-52F7-2292B56C9E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E2771-6B28-34CA-F35E-31A551A3CD75}"/>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278710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58F4-F71F-A959-9B69-A255AFAD7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7874C0-1882-66B9-1D2D-04D4EF978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D85A75-3C35-957E-66BB-F40A6153942B}"/>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57537CBC-D1D7-E957-445C-B281F5DA37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95E809-B10C-2602-9080-F82A54E154A3}"/>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59380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A6AB-09D5-8E30-B7A3-AB6DDC4C20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331838-71E7-269F-489C-F7ADDAEC0C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3062E7-1479-5027-AD92-D514B8CF63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FE3AB7-113C-1A08-7BCE-A9BEC4C7726E}"/>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6" name="Footer Placeholder 5">
            <a:extLst>
              <a:ext uri="{FF2B5EF4-FFF2-40B4-BE49-F238E27FC236}">
                <a16:creationId xmlns:a16="http://schemas.microsoft.com/office/drawing/2014/main" id="{8795A3FB-6350-0040-30AE-AEB0AFAD7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F41E84-453E-1647-6692-16D9A274B106}"/>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91294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AE20-C440-E7EC-F89A-4DE7BF2642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4B7C87-F94B-032A-B552-C8A235E13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F0030-CC06-F810-46E2-AF381BE53E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ADBFC5-07AF-E5C8-F259-CD39AFD4F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24E18-23AD-7738-6A1C-CA432D918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C1CCBD-711F-BA72-28E8-C69E9653F8C7}"/>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8" name="Footer Placeholder 7">
            <a:extLst>
              <a:ext uri="{FF2B5EF4-FFF2-40B4-BE49-F238E27FC236}">
                <a16:creationId xmlns:a16="http://schemas.microsoft.com/office/drawing/2014/main" id="{4E7F3BA2-228E-043C-F431-397C69BE45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F5E292-8025-9319-302E-B2AF33F3EB8C}"/>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287610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32D2-67B5-9AEE-B767-1D2EAA2A9DE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F5F09-EFEC-D6CE-F782-D92D49B868DE}"/>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4" name="Footer Placeholder 3">
            <a:extLst>
              <a:ext uri="{FF2B5EF4-FFF2-40B4-BE49-F238E27FC236}">
                <a16:creationId xmlns:a16="http://schemas.microsoft.com/office/drawing/2014/main" id="{430E9785-144F-610C-C0AC-505B717CFE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6DD55-917A-768F-9089-206F910A7FD6}"/>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023907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D8E7-A1D4-DA23-ACD0-9FE79BA13B9E}"/>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3" name="Footer Placeholder 2">
            <a:extLst>
              <a:ext uri="{FF2B5EF4-FFF2-40B4-BE49-F238E27FC236}">
                <a16:creationId xmlns:a16="http://schemas.microsoft.com/office/drawing/2014/main" id="{0075AD9D-C826-4D48-AC7E-D3A4400664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74BD9F-14C8-9354-C860-C2A4AFB53B01}"/>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88019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C82DD-7EDA-9383-1408-531252A3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C6098F-538B-472B-6E8C-D06952463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F393F1-F204-47E6-A00D-6E640CF41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3A49C-7544-84C8-119E-CD0AC7C9FD2A}"/>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6" name="Footer Placeholder 5">
            <a:extLst>
              <a:ext uri="{FF2B5EF4-FFF2-40B4-BE49-F238E27FC236}">
                <a16:creationId xmlns:a16="http://schemas.microsoft.com/office/drawing/2014/main" id="{92BEE879-2BF3-CE21-1CCB-14F8A47170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A202A0-44E0-91DD-BC01-08BA4A9985C1}"/>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411267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8D41-5166-517E-FB36-503C85079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3A794A-CF5D-FB9C-B3DE-CF3411595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2B0396-9B7F-0047-E896-86B5A05FA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70C44-5D16-246D-B240-1D9EF7AEB870}"/>
              </a:ext>
            </a:extLst>
          </p:cNvPr>
          <p:cNvSpPr>
            <a:spLocks noGrp="1"/>
          </p:cNvSpPr>
          <p:nvPr>
            <p:ph type="dt" sz="half" idx="10"/>
          </p:nvPr>
        </p:nvSpPr>
        <p:spPr/>
        <p:txBody>
          <a:bodyPr/>
          <a:lstStyle/>
          <a:p>
            <a:fld id="{6C023D73-65D6-4DBB-B30F-BD5DCEE71C86}" type="datetimeFigureOut">
              <a:rPr lang="en-IN" smtClean="0"/>
              <a:t>07-10-2023</a:t>
            </a:fld>
            <a:endParaRPr lang="en-IN"/>
          </a:p>
        </p:txBody>
      </p:sp>
      <p:sp>
        <p:nvSpPr>
          <p:cNvPr id="6" name="Footer Placeholder 5">
            <a:extLst>
              <a:ext uri="{FF2B5EF4-FFF2-40B4-BE49-F238E27FC236}">
                <a16:creationId xmlns:a16="http://schemas.microsoft.com/office/drawing/2014/main" id="{75A590DD-3610-2A9F-9244-29A620F56A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6F1B66-5D60-5188-146D-7FC76D261EFA}"/>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8007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CC094-45B5-2B20-3A5D-AB9C34270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C02F8F-C2BB-4C70-B094-CD691F9C2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3EA5F-4FAB-438E-3B39-EB942444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23D73-65D6-4DBB-B30F-BD5DCEE71C86}" type="datetimeFigureOut">
              <a:rPr lang="en-IN" smtClean="0"/>
              <a:t>07-10-2023</a:t>
            </a:fld>
            <a:endParaRPr lang="en-IN"/>
          </a:p>
        </p:txBody>
      </p:sp>
      <p:sp>
        <p:nvSpPr>
          <p:cNvPr id="5" name="Footer Placeholder 4">
            <a:extLst>
              <a:ext uri="{FF2B5EF4-FFF2-40B4-BE49-F238E27FC236}">
                <a16:creationId xmlns:a16="http://schemas.microsoft.com/office/drawing/2014/main" id="{9ECE8DAF-59F5-7E42-8726-C6E5E8A74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74BFCE-00E8-2523-F396-882C9C6D9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DF454-3235-47B8-98B2-2666030DC4AA}" type="slidenum">
              <a:rPr lang="en-IN" smtClean="0"/>
              <a:t>‹#›</a:t>
            </a:fld>
            <a:endParaRPr lang="en-IN"/>
          </a:p>
        </p:txBody>
      </p:sp>
    </p:spTree>
    <p:extLst>
      <p:ext uri="{BB962C8B-B14F-4D97-AF65-F5344CB8AC3E}">
        <p14:creationId xmlns:p14="http://schemas.microsoft.com/office/powerpoint/2010/main" val="2593165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55BBF97-B85E-7894-0CF4-E1063D234943}"/>
              </a:ext>
            </a:extLst>
          </p:cNvPr>
          <p:cNvSpPr>
            <a:spLocks noGrp="1"/>
          </p:cNvSpPr>
          <p:nvPr>
            <p:ph type="ctrTitle"/>
          </p:nvPr>
        </p:nvSpPr>
        <p:spPr/>
        <p:txBody>
          <a:bodyPr/>
          <a:lstStyle/>
          <a:p>
            <a:r>
              <a:rPr lang="en-US" sz="3200" b="1" i="0" u="none" strike="noStrike" dirty="0">
                <a:solidFill>
                  <a:srgbClr val="000000"/>
                </a:solidFill>
                <a:effectLst/>
                <a:latin typeface="Calibri Light" panose="020F0302020204030204" pitchFamily="34" charset="0"/>
              </a:rPr>
              <a:t>BANA7025 Group 7 </a:t>
            </a:r>
            <a:r>
              <a:rPr lang="en-US" sz="3200" b="1" i="0" dirty="0">
                <a:solidFill>
                  <a:srgbClr val="000000"/>
                </a:solidFill>
                <a:effectLst/>
                <a:latin typeface="Calibri Light" panose="020F0302020204030204" pitchFamily="34" charset="0"/>
              </a:rPr>
              <a:t>​</a:t>
            </a:r>
            <a:br>
              <a:rPr lang="en-US" sz="3200" b="1" i="0" dirty="0">
                <a:solidFill>
                  <a:srgbClr val="000000"/>
                </a:solidFill>
                <a:effectLst/>
                <a:latin typeface="Calibri Light" panose="020F0302020204030204" pitchFamily="34" charset="0"/>
              </a:rPr>
            </a:br>
            <a:r>
              <a:rPr lang="en-US" sz="3200" b="1" i="0" u="none" strike="noStrike" dirty="0">
                <a:solidFill>
                  <a:srgbClr val="000000"/>
                </a:solidFill>
                <a:effectLst/>
                <a:latin typeface="Calibri Light" panose="020F0302020204030204" pitchFamily="34" charset="0"/>
              </a:rPr>
              <a:t>Final Presentation </a:t>
            </a:r>
            <a:r>
              <a:rPr lang="en-US" sz="3200" b="1" i="0" dirty="0">
                <a:solidFill>
                  <a:srgbClr val="000000"/>
                </a:solidFill>
                <a:effectLst/>
                <a:latin typeface="Calibri Light" panose="020F0302020204030204" pitchFamily="34" charset="0"/>
              </a:rPr>
              <a:t>​</a:t>
            </a:r>
            <a:br>
              <a:rPr lang="en-US" sz="1800" b="0" i="0" dirty="0">
                <a:solidFill>
                  <a:srgbClr val="000000"/>
                </a:solidFill>
                <a:effectLst/>
                <a:latin typeface="Calibri Light" panose="020F0302020204030204" pitchFamily="34" charset="0"/>
              </a:rPr>
            </a:br>
            <a:endParaRPr lang="en-IN" dirty="0"/>
          </a:p>
        </p:txBody>
      </p:sp>
      <p:sp>
        <p:nvSpPr>
          <p:cNvPr id="5" name="Subtitle 4">
            <a:extLst>
              <a:ext uri="{FF2B5EF4-FFF2-40B4-BE49-F238E27FC236}">
                <a16:creationId xmlns:a16="http://schemas.microsoft.com/office/drawing/2014/main" id="{392CB2B3-F63E-6CD3-0606-B1C0A892E722}"/>
              </a:ext>
            </a:extLst>
          </p:cNvPr>
          <p:cNvSpPr>
            <a:spLocks noGrp="1"/>
          </p:cNvSpPr>
          <p:nvPr>
            <p:ph type="subTitle" idx="1"/>
          </p:nvPr>
        </p:nvSpPr>
        <p:spPr>
          <a:xfrm>
            <a:off x="1524000" y="2965544"/>
            <a:ext cx="9144000" cy="3229068"/>
          </a:xfrm>
        </p:spPr>
        <p:txBody>
          <a:bodyPr>
            <a:normAutofit fontScale="85000" lnSpcReduction="20000"/>
          </a:bodyPr>
          <a:lstStyle/>
          <a:p>
            <a:pPr algn="ctr" rtl="0" fontAlgn="base"/>
            <a:r>
              <a:rPr lang="en-US" sz="3200" b="1" i="0" u="none" strike="noStrike" dirty="0">
                <a:solidFill>
                  <a:srgbClr val="000000"/>
                </a:solidFill>
                <a:effectLst/>
              </a:rPr>
              <a:t>Created by:</a:t>
            </a:r>
            <a:r>
              <a:rPr lang="en-US" sz="3200" b="0" i="0" dirty="0">
                <a:solidFill>
                  <a:srgbClr val="000000"/>
                </a:solidFill>
                <a:effectLst/>
              </a:rPr>
              <a:t>​</a:t>
            </a:r>
          </a:p>
          <a:p>
            <a:pPr algn="ctr" rtl="0" fontAlgn="base"/>
            <a:r>
              <a:rPr lang="en-US" sz="3200" b="0" i="0" u="none" strike="noStrike" dirty="0">
                <a:solidFill>
                  <a:srgbClr val="000000"/>
                </a:solidFill>
                <a:effectLst/>
              </a:rPr>
              <a:t>Ethan Ziegler</a:t>
            </a:r>
            <a:r>
              <a:rPr lang="en-US" sz="3200" b="0" i="0" dirty="0">
                <a:solidFill>
                  <a:srgbClr val="000000"/>
                </a:solidFill>
                <a:effectLst/>
              </a:rPr>
              <a:t>​</a:t>
            </a:r>
          </a:p>
          <a:p>
            <a:pPr algn="ctr" rtl="0" fontAlgn="base"/>
            <a:r>
              <a:rPr lang="en-US" sz="3200" b="0" i="0" u="none" strike="noStrike" dirty="0">
                <a:solidFill>
                  <a:srgbClr val="000000"/>
                </a:solidFill>
                <a:effectLst/>
              </a:rPr>
              <a:t>Lakshman Duggirala</a:t>
            </a:r>
            <a:r>
              <a:rPr lang="en-US" sz="3200" b="0" i="0" dirty="0">
                <a:solidFill>
                  <a:srgbClr val="000000"/>
                </a:solidFill>
                <a:effectLst/>
              </a:rPr>
              <a:t>​</a:t>
            </a:r>
          </a:p>
          <a:p>
            <a:pPr algn="ctr" rtl="0" fontAlgn="base"/>
            <a:r>
              <a:rPr lang="en-US" sz="3200" b="0" i="0" u="none" strike="noStrike" dirty="0">
                <a:solidFill>
                  <a:srgbClr val="000000"/>
                </a:solidFill>
                <a:effectLst/>
              </a:rPr>
              <a:t>Tung Nguyen</a:t>
            </a:r>
            <a:r>
              <a:rPr lang="en-US" sz="3200" b="0" i="0" dirty="0">
                <a:solidFill>
                  <a:srgbClr val="000000"/>
                </a:solidFill>
                <a:effectLst/>
              </a:rPr>
              <a:t>​</a:t>
            </a:r>
          </a:p>
          <a:p>
            <a:pPr algn="ctr" rtl="0" fontAlgn="base"/>
            <a:r>
              <a:rPr lang="en-US" sz="3200" b="0" i="0" u="none" strike="noStrike" dirty="0">
                <a:solidFill>
                  <a:srgbClr val="000000"/>
                </a:solidFill>
                <a:effectLst/>
              </a:rPr>
              <a:t>Sreya Pendyala</a:t>
            </a:r>
            <a:br>
              <a:rPr lang="en-US" sz="3200" b="0" i="0" u="none" strike="noStrike" dirty="0">
                <a:solidFill>
                  <a:srgbClr val="000000"/>
                </a:solidFill>
                <a:effectLst/>
              </a:rPr>
            </a:br>
            <a:br>
              <a:rPr lang="en-US" sz="3200" b="0" i="0" u="none" strike="noStrike" dirty="0">
                <a:solidFill>
                  <a:srgbClr val="000000"/>
                </a:solidFill>
                <a:effectLst/>
              </a:rPr>
            </a:br>
            <a:r>
              <a:rPr lang="en-US" sz="3200" b="1" i="0" u="none" strike="noStrike" dirty="0">
                <a:solidFill>
                  <a:srgbClr val="000000"/>
                </a:solidFill>
                <a:effectLst/>
              </a:rPr>
              <a:t>Presented by</a:t>
            </a:r>
            <a:r>
              <a:rPr lang="en-US" sz="3200" b="0" i="0" u="none" strike="noStrike" dirty="0">
                <a:solidFill>
                  <a:srgbClr val="000000"/>
                </a:solidFill>
                <a:effectLst/>
              </a:rPr>
              <a:t>:</a:t>
            </a:r>
            <a:br>
              <a:rPr lang="en-US" sz="3200" b="0" i="0" u="none" strike="noStrike" dirty="0">
                <a:solidFill>
                  <a:srgbClr val="000000"/>
                </a:solidFill>
                <a:effectLst/>
              </a:rPr>
            </a:br>
            <a:r>
              <a:rPr lang="en-US" sz="3200" b="0" i="0" u="none" strike="noStrike" dirty="0">
                <a:solidFill>
                  <a:srgbClr val="000000"/>
                </a:solidFill>
                <a:effectLst/>
              </a:rPr>
              <a:t>Lakshman Duggirala</a:t>
            </a:r>
          </a:p>
          <a:p>
            <a:pPr algn="ctr" rtl="0" fontAlgn="base"/>
            <a:endParaRPr lang="en-US" sz="1800" b="0" i="0" u="none" strike="noStrike" dirty="0">
              <a:solidFill>
                <a:srgbClr val="000000"/>
              </a:solidFill>
              <a:effectLst/>
              <a:latin typeface="Tableau Book"/>
            </a:endParaRPr>
          </a:p>
          <a:p>
            <a:pPr algn="ctr" rtl="0" fontAlgn="base"/>
            <a:endParaRPr lang="en-US" b="0" i="0" dirty="0">
              <a:solidFill>
                <a:srgbClr val="000000"/>
              </a:solidFill>
              <a:effectLst/>
              <a:latin typeface="Segoe UI" panose="020B0502040204020203" pitchFamily="34" charset="0"/>
            </a:endParaRPr>
          </a:p>
          <a:p>
            <a:endParaRPr lang="en-IN" dirty="0"/>
          </a:p>
        </p:txBody>
      </p:sp>
      <p:pic>
        <p:nvPicPr>
          <p:cNvPr id="10" name="Audio 9">
            <a:hlinkClick r:id="" action="ppaction://media"/>
            <a:extLst>
              <a:ext uri="{FF2B5EF4-FFF2-40B4-BE49-F238E27FC236}">
                <a16:creationId xmlns:a16="http://schemas.microsoft.com/office/drawing/2014/main" id="{1B87A539-610E-7761-2816-7C7A2B393F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1495234"/>
      </p:ext>
    </p:extLst>
  </p:cSld>
  <p:clrMapOvr>
    <a:masterClrMapping/>
  </p:clrMapOvr>
  <mc:AlternateContent xmlns:mc="http://schemas.openxmlformats.org/markup-compatibility/2006">
    <mc:Choice xmlns:p14="http://schemas.microsoft.com/office/powerpoint/2010/main" Requires="p14">
      <p:transition spd="slow" p14:dur="2000" advTm="11350"/>
    </mc:Choice>
    <mc:Fallback>
      <p:transition spd="slow" advTm="11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D3D0AF-A423-2C31-60FB-4C97019D9EAC}"/>
              </a:ext>
            </a:extLst>
          </p:cNvPr>
          <p:cNvSpPr>
            <a:spLocks noGrp="1"/>
          </p:cNvSpPr>
          <p:nvPr>
            <p:ph type="title"/>
          </p:nvPr>
        </p:nvSpPr>
        <p:spPr/>
        <p:txBody>
          <a:bodyPr>
            <a:normAutofit/>
          </a:bodyPr>
          <a:lstStyle/>
          <a:p>
            <a:r>
              <a:rPr lang="en-IN" sz="3600" dirty="0"/>
              <a:t>Introduction</a:t>
            </a:r>
          </a:p>
        </p:txBody>
      </p:sp>
      <p:sp>
        <p:nvSpPr>
          <p:cNvPr id="8" name="Content Placeholder 7">
            <a:extLst>
              <a:ext uri="{FF2B5EF4-FFF2-40B4-BE49-F238E27FC236}">
                <a16:creationId xmlns:a16="http://schemas.microsoft.com/office/drawing/2014/main" id="{BEE0638A-6392-966F-7C57-9CD64A947018}"/>
              </a:ext>
            </a:extLst>
          </p:cNvPr>
          <p:cNvSpPr>
            <a:spLocks noGrp="1"/>
          </p:cNvSpPr>
          <p:nvPr>
            <p:ph idx="1"/>
          </p:nvPr>
        </p:nvSpPr>
        <p:spPr/>
        <p:txBody>
          <a:bodyPr>
            <a:normAutofit fontScale="92500"/>
          </a:bodyPr>
          <a:lstStyle/>
          <a:p>
            <a:pPr algn="l" rtl="0" fontAlgn="base"/>
            <a:r>
              <a:rPr lang="en-US" sz="2400" b="1" i="0" u="none" strike="noStrike" dirty="0">
                <a:solidFill>
                  <a:srgbClr val="000000"/>
                </a:solidFill>
                <a:effectLst/>
              </a:rPr>
              <a:t>Problem Statement: </a:t>
            </a:r>
            <a:r>
              <a:rPr lang="en-US" sz="2400" b="0" i="0" u="none" strike="noStrike" dirty="0">
                <a:solidFill>
                  <a:srgbClr val="000000"/>
                </a:solidFill>
                <a:effectLst/>
              </a:rPr>
              <a:t>Our analysis reveals that the 55+ age group generates significantly lower revenue compared to other age demographics when it comes to health-related products based on our 2017 transaction data.</a:t>
            </a:r>
            <a:r>
              <a:rPr lang="en-US" sz="2400" b="0" i="0" dirty="0">
                <a:solidFill>
                  <a:srgbClr val="000000"/>
                </a:solidFill>
                <a:effectLst/>
              </a:rPr>
              <a:t>​</a:t>
            </a:r>
          </a:p>
          <a:p>
            <a:pPr marL="0" indent="0" algn="l" rtl="0" fontAlgn="base">
              <a:buNone/>
            </a:pPr>
            <a:endParaRPr lang="en-US" sz="2400" b="0" i="0" dirty="0">
              <a:solidFill>
                <a:srgbClr val="000000"/>
              </a:solidFill>
              <a:effectLst/>
            </a:endParaRPr>
          </a:p>
          <a:p>
            <a:pPr algn="l" rtl="0" fontAlgn="base"/>
            <a:r>
              <a:rPr lang="en-US" sz="2400" b="1" i="0" u="none" strike="noStrike" dirty="0">
                <a:solidFill>
                  <a:srgbClr val="000000"/>
                </a:solidFill>
                <a:effectLst/>
              </a:rPr>
              <a:t>Why should the CEO be interested? </a:t>
            </a:r>
            <a:r>
              <a:rPr lang="en-US" sz="2400" b="0" i="0" u="none" strike="noStrike" dirty="0">
                <a:solidFill>
                  <a:srgbClr val="000000"/>
                </a:solidFill>
                <a:effectLst/>
              </a:rPr>
              <a:t>This situation directly impacts our company's overall revenue as we are potentially missing out on substantial income. This demographic typically purchases these products due to their age and health concerns.</a:t>
            </a:r>
            <a:r>
              <a:rPr lang="en-US" sz="2400" b="0" i="0" dirty="0">
                <a:solidFill>
                  <a:srgbClr val="000000"/>
                </a:solidFill>
                <a:effectLst/>
              </a:rPr>
              <a:t>​</a:t>
            </a:r>
            <a:endParaRPr lang="en-US" sz="2400" dirty="0">
              <a:solidFill>
                <a:srgbClr val="000000"/>
              </a:solidFill>
            </a:endParaRPr>
          </a:p>
          <a:p>
            <a:pPr marL="0" indent="0" algn="l" rtl="0" fontAlgn="base">
              <a:buNone/>
            </a:pPr>
            <a:endParaRPr lang="en-US" sz="2400" b="0" i="0" dirty="0">
              <a:solidFill>
                <a:srgbClr val="000000"/>
              </a:solidFill>
              <a:effectLst/>
            </a:endParaRPr>
          </a:p>
          <a:p>
            <a:pPr algn="l" rtl="0" fontAlgn="base"/>
            <a:r>
              <a:rPr lang="en-US" sz="2400" b="1" i="0" u="none" strike="noStrike" dirty="0">
                <a:solidFill>
                  <a:srgbClr val="000000"/>
                </a:solidFill>
                <a:effectLst/>
              </a:rPr>
              <a:t>Analytical Methodology Employed: </a:t>
            </a:r>
            <a:r>
              <a:rPr lang="en-US" sz="2400" b="0" i="0" u="none" strike="noStrike" dirty="0">
                <a:solidFill>
                  <a:srgbClr val="000000"/>
                </a:solidFill>
                <a:effectLst/>
              </a:rPr>
              <a:t>To address this issue, we meticulously cleaned and organized our transaction data. We then conducted in-depth exploratory data analysis and created visual representations to gain valuable insights.</a:t>
            </a:r>
          </a:p>
          <a:p>
            <a:pPr marL="0" indent="0" algn="l" rtl="0" fontAlgn="base">
              <a:buNone/>
            </a:pPr>
            <a:endParaRPr lang="en-IN" dirty="0"/>
          </a:p>
        </p:txBody>
      </p:sp>
      <p:pic>
        <p:nvPicPr>
          <p:cNvPr id="5" name="Audio 4">
            <a:hlinkClick r:id="" action="ppaction://media"/>
            <a:extLst>
              <a:ext uri="{FF2B5EF4-FFF2-40B4-BE49-F238E27FC236}">
                <a16:creationId xmlns:a16="http://schemas.microsoft.com/office/drawing/2014/main" id="{39FE6A8C-C9AC-C6FD-2BF4-5A618CCBE6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93592591"/>
      </p:ext>
    </p:extLst>
  </p:cSld>
  <p:clrMapOvr>
    <a:masterClrMapping/>
  </p:clrMapOvr>
  <mc:AlternateContent xmlns:mc="http://schemas.openxmlformats.org/markup-compatibility/2006">
    <mc:Choice xmlns:p14="http://schemas.microsoft.com/office/powerpoint/2010/main" Requires="p14">
      <p:transition spd="slow" p14:dur="2000" advTm="45620"/>
    </mc:Choice>
    <mc:Fallback>
      <p:transition spd="slow" advTm="45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4C01-4CD6-C148-5FD2-9965ACAB7300}"/>
              </a:ext>
            </a:extLst>
          </p:cNvPr>
          <p:cNvSpPr>
            <a:spLocks noGrp="1"/>
          </p:cNvSpPr>
          <p:nvPr>
            <p:ph type="title"/>
          </p:nvPr>
        </p:nvSpPr>
        <p:spPr/>
        <p:txBody>
          <a:bodyPr/>
          <a:lstStyle/>
          <a:p>
            <a:r>
              <a:rPr lang="en-IN" sz="3600" dirty="0"/>
              <a:t>Findings </a:t>
            </a:r>
            <a:r>
              <a:rPr lang="en-IN" dirty="0"/>
              <a:t>– </a:t>
            </a:r>
            <a:r>
              <a:rPr lang="en-IN" sz="3600" dirty="0"/>
              <a:t>Organic Fruits and Vegetables Sales</a:t>
            </a:r>
          </a:p>
        </p:txBody>
      </p:sp>
      <p:pic>
        <p:nvPicPr>
          <p:cNvPr id="6" name="Content Placeholder 5">
            <a:extLst>
              <a:ext uri="{FF2B5EF4-FFF2-40B4-BE49-F238E27FC236}">
                <a16:creationId xmlns:a16="http://schemas.microsoft.com/office/drawing/2014/main" id="{25CB6A20-30CA-DA32-5825-3F4430F2833D}"/>
              </a:ext>
            </a:extLst>
          </p:cNvPr>
          <p:cNvPicPr>
            <a:picLocks noGrp="1" noChangeAspect="1"/>
          </p:cNvPicPr>
          <p:nvPr>
            <p:ph sz="half" idx="1"/>
          </p:nvPr>
        </p:nvPicPr>
        <p:blipFill>
          <a:blip r:embed="rId4"/>
          <a:stretch>
            <a:fillRect/>
          </a:stretch>
        </p:blipFill>
        <p:spPr>
          <a:xfrm>
            <a:off x="838200" y="2313310"/>
            <a:ext cx="5181600" cy="3375968"/>
          </a:xfrm>
        </p:spPr>
      </p:pic>
      <p:sp>
        <p:nvSpPr>
          <p:cNvPr id="7" name="Content Placeholder 6">
            <a:extLst>
              <a:ext uri="{FF2B5EF4-FFF2-40B4-BE49-F238E27FC236}">
                <a16:creationId xmlns:a16="http://schemas.microsoft.com/office/drawing/2014/main" id="{D48F136C-2F8D-28DB-0E30-B43935503F5A}"/>
              </a:ext>
            </a:extLst>
          </p:cNvPr>
          <p:cNvSpPr>
            <a:spLocks noGrp="1"/>
          </p:cNvSpPr>
          <p:nvPr>
            <p:ph sz="half" idx="2"/>
          </p:nvPr>
        </p:nvSpPr>
        <p:spPr>
          <a:xfrm>
            <a:off x="6252883" y="2313310"/>
            <a:ext cx="5181600" cy="4351338"/>
          </a:xfrm>
        </p:spPr>
        <p:txBody>
          <a:bodyPr>
            <a:normAutofit/>
          </a:bodyPr>
          <a:lstStyle/>
          <a:p>
            <a:pPr marL="0" indent="0">
              <a:buNone/>
            </a:pPr>
            <a:r>
              <a:rPr lang="en-US" sz="2200" dirty="0"/>
              <a:t>Total Sales for Organic Fruits &amp; Vegetables by Age Group.</a:t>
            </a:r>
          </a:p>
          <a:p>
            <a:pPr marL="0" indent="0">
              <a:buNone/>
            </a:pPr>
            <a:endParaRPr lang="en-US" sz="2200" dirty="0"/>
          </a:p>
          <a:p>
            <a:pPr marL="0" indent="0">
              <a:buNone/>
            </a:pPr>
            <a:r>
              <a:rPr lang="en-US" sz="2200" dirty="0"/>
              <a:t>Key Insight: The 55+ demographic lags behind in organic product sales compared to other age groups.</a:t>
            </a:r>
            <a:endParaRPr lang="en-IN" sz="2200" dirty="0"/>
          </a:p>
        </p:txBody>
      </p:sp>
      <p:pic>
        <p:nvPicPr>
          <p:cNvPr id="5" name="Audio 4">
            <a:hlinkClick r:id="" action="ppaction://media"/>
            <a:extLst>
              <a:ext uri="{FF2B5EF4-FFF2-40B4-BE49-F238E27FC236}">
                <a16:creationId xmlns:a16="http://schemas.microsoft.com/office/drawing/2014/main" id="{AEF37886-A276-8222-F85E-FC354E3F6C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89353248"/>
      </p:ext>
    </p:extLst>
  </p:cSld>
  <p:clrMapOvr>
    <a:masterClrMapping/>
  </p:clrMapOvr>
  <mc:AlternateContent xmlns:mc="http://schemas.openxmlformats.org/markup-compatibility/2006">
    <mc:Choice xmlns:p14="http://schemas.microsoft.com/office/powerpoint/2010/main" Requires="p14">
      <p:transition spd="slow" p14:dur="2000" advTm="11638"/>
    </mc:Choice>
    <mc:Fallback>
      <p:transition spd="slow" advTm="11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7EDB-3DD5-7027-E8E8-F7DAC7C45FE2}"/>
              </a:ext>
            </a:extLst>
          </p:cNvPr>
          <p:cNvSpPr>
            <a:spLocks noGrp="1"/>
          </p:cNvSpPr>
          <p:nvPr>
            <p:ph type="title"/>
          </p:nvPr>
        </p:nvSpPr>
        <p:spPr/>
        <p:txBody>
          <a:bodyPr/>
          <a:lstStyle/>
          <a:p>
            <a:r>
              <a:rPr lang="en-IN" sz="3600" dirty="0"/>
              <a:t>Findings</a:t>
            </a:r>
            <a:r>
              <a:rPr lang="en-IN" dirty="0"/>
              <a:t> – </a:t>
            </a:r>
            <a:r>
              <a:rPr lang="en-IN" sz="3600" dirty="0"/>
              <a:t>Health/Wellness Sales across all age groups</a:t>
            </a:r>
          </a:p>
        </p:txBody>
      </p:sp>
      <p:pic>
        <p:nvPicPr>
          <p:cNvPr id="5" name="Content Placeholder 4">
            <a:extLst>
              <a:ext uri="{FF2B5EF4-FFF2-40B4-BE49-F238E27FC236}">
                <a16:creationId xmlns:a16="http://schemas.microsoft.com/office/drawing/2014/main" id="{5FF7D404-D16F-7AD7-E6C4-7A40FFD279C0}"/>
              </a:ext>
            </a:extLst>
          </p:cNvPr>
          <p:cNvPicPr>
            <a:picLocks noGrp="1" noChangeAspect="1"/>
          </p:cNvPicPr>
          <p:nvPr>
            <p:ph sz="half" idx="1"/>
          </p:nvPr>
        </p:nvPicPr>
        <p:blipFill>
          <a:blip r:embed="rId4"/>
          <a:stretch>
            <a:fillRect/>
          </a:stretch>
        </p:blipFill>
        <p:spPr>
          <a:xfrm>
            <a:off x="838200" y="2327038"/>
            <a:ext cx="5181600" cy="3348511"/>
          </a:xfrm>
        </p:spPr>
      </p:pic>
      <p:sp>
        <p:nvSpPr>
          <p:cNvPr id="7" name="Content Placeholder 6">
            <a:extLst>
              <a:ext uri="{FF2B5EF4-FFF2-40B4-BE49-F238E27FC236}">
                <a16:creationId xmlns:a16="http://schemas.microsoft.com/office/drawing/2014/main" id="{5C903BDA-CB85-5BA3-72AF-B70E433631E4}"/>
              </a:ext>
            </a:extLst>
          </p:cNvPr>
          <p:cNvSpPr>
            <a:spLocks noGrp="1"/>
          </p:cNvSpPr>
          <p:nvPr>
            <p:ph sz="half" idx="2"/>
          </p:nvPr>
        </p:nvSpPr>
        <p:spPr>
          <a:xfrm>
            <a:off x="6096000" y="2327038"/>
            <a:ext cx="5181600" cy="4351338"/>
          </a:xfrm>
        </p:spPr>
        <p:txBody>
          <a:bodyPr>
            <a:normAutofit/>
          </a:bodyPr>
          <a:lstStyle/>
          <a:p>
            <a:pPr marL="0" indent="0">
              <a:buNone/>
            </a:pPr>
            <a:r>
              <a:rPr lang="en-US" sz="2200" dirty="0"/>
              <a:t>Total Sales for Health/Wellness Products by Age Group.</a:t>
            </a:r>
          </a:p>
          <a:p>
            <a:pPr marL="0" indent="0">
              <a:buNone/>
            </a:pPr>
            <a:r>
              <a:rPr lang="en-US" sz="2200" dirty="0"/>
              <a:t>Key Insight: Similar pattern of lower sales in the 55+ demographic for health-related products.</a:t>
            </a:r>
            <a:endParaRPr lang="en-IN" sz="2200" dirty="0"/>
          </a:p>
        </p:txBody>
      </p:sp>
      <p:pic>
        <p:nvPicPr>
          <p:cNvPr id="6" name="Audio 5">
            <a:hlinkClick r:id="" action="ppaction://media"/>
            <a:extLst>
              <a:ext uri="{FF2B5EF4-FFF2-40B4-BE49-F238E27FC236}">
                <a16:creationId xmlns:a16="http://schemas.microsoft.com/office/drawing/2014/main" id="{2F774422-AF33-298F-36F8-0F8CE618CD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93418740"/>
      </p:ext>
    </p:extLst>
  </p:cSld>
  <p:clrMapOvr>
    <a:masterClrMapping/>
  </p:clrMapOvr>
  <mc:AlternateContent xmlns:mc="http://schemas.openxmlformats.org/markup-compatibility/2006">
    <mc:Choice xmlns:p14="http://schemas.microsoft.com/office/powerpoint/2010/main" Requires="p14">
      <p:transition spd="slow" p14:dur="2000" advTm="9566"/>
    </mc:Choice>
    <mc:Fallback>
      <p:transition spd="slow" advTm="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A523-B707-2617-DC7B-8D114C13B44D}"/>
              </a:ext>
            </a:extLst>
          </p:cNvPr>
          <p:cNvSpPr>
            <a:spLocks noGrp="1"/>
          </p:cNvSpPr>
          <p:nvPr>
            <p:ph type="title"/>
          </p:nvPr>
        </p:nvSpPr>
        <p:spPr/>
        <p:txBody>
          <a:bodyPr/>
          <a:lstStyle/>
          <a:p>
            <a:r>
              <a:rPr lang="en-IN" sz="3600" dirty="0"/>
              <a:t>Findings</a:t>
            </a:r>
            <a:r>
              <a:rPr lang="en-IN" dirty="0"/>
              <a:t> – </a:t>
            </a:r>
            <a:r>
              <a:rPr lang="en-IN" sz="3600" dirty="0"/>
              <a:t>Vitamin Sales across all age groups </a:t>
            </a:r>
          </a:p>
        </p:txBody>
      </p:sp>
      <p:pic>
        <p:nvPicPr>
          <p:cNvPr id="5" name="Content Placeholder 4">
            <a:extLst>
              <a:ext uri="{FF2B5EF4-FFF2-40B4-BE49-F238E27FC236}">
                <a16:creationId xmlns:a16="http://schemas.microsoft.com/office/drawing/2014/main" id="{CC11ECBF-2662-1FD9-8A7A-13E0765F8854}"/>
              </a:ext>
            </a:extLst>
          </p:cNvPr>
          <p:cNvPicPr>
            <a:picLocks noGrp="1" noChangeAspect="1"/>
          </p:cNvPicPr>
          <p:nvPr>
            <p:ph sz="half" idx="1"/>
          </p:nvPr>
        </p:nvPicPr>
        <p:blipFill>
          <a:blip r:embed="rId4"/>
          <a:stretch>
            <a:fillRect/>
          </a:stretch>
        </p:blipFill>
        <p:spPr>
          <a:xfrm>
            <a:off x="838200" y="2346928"/>
            <a:ext cx="5181600" cy="3308732"/>
          </a:xfrm>
        </p:spPr>
      </p:pic>
      <p:sp>
        <p:nvSpPr>
          <p:cNvPr id="6" name="Content Placeholder 5">
            <a:extLst>
              <a:ext uri="{FF2B5EF4-FFF2-40B4-BE49-F238E27FC236}">
                <a16:creationId xmlns:a16="http://schemas.microsoft.com/office/drawing/2014/main" id="{EC05B286-CF52-63BC-1F5C-6CF5A8D090CD}"/>
              </a:ext>
            </a:extLst>
          </p:cNvPr>
          <p:cNvSpPr>
            <a:spLocks noGrp="1"/>
          </p:cNvSpPr>
          <p:nvPr>
            <p:ph sz="half" idx="2"/>
          </p:nvPr>
        </p:nvSpPr>
        <p:spPr>
          <a:xfrm>
            <a:off x="6172202" y="2346928"/>
            <a:ext cx="5181600" cy="4351338"/>
          </a:xfrm>
        </p:spPr>
        <p:txBody>
          <a:bodyPr>
            <a:normAutofit/>
          </a:bodyPr>
          <a:lstStyle/>
          <a:p>
            <a:pPr marL="0" indent="0">
              <a:buNone/>
            </a:pPr>
            <a:r>
              <a:rPr lang="en-US" sz="2200" dirty="0"/>
              <a:t>Total Sales for Vitamin Products by Age Group.</a:t>
            </a:r>
          </a:p>
          <a:p>
            <a:pPr marL="0" indent="0">
              <a:buNone/>
            </a:pPr>
            <a:r>
              <a:rPr lang="en-US" sz="2200" dirty="0"/>
              <a:t>Key Insight: The 55+ demographic again shows lower sales for essential health-related items.</a:t>
            </a:r>
            <a:endParaRPr lang="en-IN" sz="2200" dirty="0"/>
          </a:p>
        </p:txBody>
      </p:sp>
      <p:pic>
        <p:nvPicPr>
          <p:cNvPr id="7" name="Audio 6">
            <a:hlinkClick r:id="" action="ppaction://media"/>
            <a:extLst>
              <a:ext uri="{FF2B5EF4-FFF2-40B4-BE49-F238E27FC236}">
                <a16:creationId xmlns:a16="http://schemas.microsoft.com/office/drawing/2014/main" id="{8248C93C-7FC2-44BE-C6EC-26B16067CB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05092526"/>
      </p:ext>
    </p:extLst>
  </p:cSld>
  <p:clrMapOvr>
    <a:masterClrMapping/>
  </p:clrMapOvr>
  <mc:AlternateContent xmlns:mc="http://schemas.openxmlformats.org/markup-compatibility/2006">
    <mc:Choice xmlns:p14="http://schemas.microsoft.com/office/powerpoint/2010/main" Requires="p14">
      <p:transition spd="slow" p14:dur="2000" advTm="21401"/>
    </mc:Choice>
    <mc:Fallback>
      <p:transition spd="slow" advTm="2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BB25-596B-D4B0-0B17-2987FC990678}"/>
              </a:ext>
            </a:extLst>
          </p:cNvPr>
          <p:cNvSpPr>
            <a:spLocks noGrp="1"/>
          </p:cNvSpPr>
          <p:nvPr>
            <p:ph type="title"/>
          </p:nvPr>
        </p:nvSpPr>
        <p:spPr>
          <a:xfrm>
            <a:off x="838200" y="365126"/>
            <a:ext cx="10515600" cy="997510"/>
          </a:xfrm>
        </p:spPr>
        <p:txBody>
          <a:bodyPr>
            <a:normAutofit/>
          </a:bodyPr>
          <a:lstStyle/>
          <a:p>
            <a:r>
              <a:rPr lang="en-IN" sz="3600" dirty="0"/>
              <a:t>Summary</a:t>
            </a:r>
          </a:p>
        </p:txBody>
      </p:sp>
      <p:sp>
        <p:nvSpPr>
          <p:cNvPr id="3" name="Content Placeholder 2">
            <a:extLst>
              <a:ext uri="{FF2B5EF4-FFF2-40B4-BE49-F238E27FC236}">
                <a16:creationId xmlns:a16="http://schemas.microsoft.com/office/drawing/2014/main" id="{D99B76E8-856D-91DD-739E-3EA7D0BA3AFB}"/>
              </a:ext>
            </a:extLst>
          </p:cNvPr>
          <p:cNvSpPr>
            <a:spLocks noGrp="1"/>
          </p:cNvSpPr>
          <p:nvPr>
            <p:ph idx="1"/>
          </p:nvPr>
        </p:nvSpPr>
        <p:spPr>
          <a:xfrm>
            <a:off x="632011" y="1493931"/>
            <a:ext cx="10515600" cy="4897904"/>
          </a:xfrm>
        </p:spPr>
        <p:txBody>
          <a:bodyPr>
            <a:noAutofit/>
          </a:bodyPr>
          <a:lstStyle/>
          <a:p>
            <a:r>
              <a:rPr lang="en-US" sz="2200" dirty="0"/>
              <a:t>In summary, our analysis reveals a revenue shortfall within the 55+ age demographic, particularly in specific health-related product categories.</a:t>
            </a:r>
          </a:p>
          <a:p>
            <a:endParaRPr lang="en-US" sz="2200" dirty="0"/>
          </a:p>
          <a:p>
            <a:r>
              <a:rPr lang="en-US" sz="2200" dirty="0"/>
              <a:t>To address this issue, we recommend implementing targeted advertising campaigns aimed at this demographic to boost sales. Given their evident need for these products, it's clear that they are not currently making purchases at our stores. Offering coupons or introducing a Senior Citizen discount could be effective strategies to incentivize them to shop with us.</a:t>
            </a:r>
          </a:p>
          <a:p>
            <a:endParaRPr lang="en-US" sz="2200" dirty="0"/>
          </a:p>
          <a:p>
            <a:r>
              <a:rPr lang="en-US" sz="2200" dirty="0"/>
              <a:t>It's important to acknowledge the limitations of our analysis, which is based solely on our company's sales data. We lack comprehensive market data for these specific products, including our market share, which we suspect is currently low. Further exploration into pricing strategies may also be warranted to better cater to this demographic and improve their engagement with our offerings.</a:t>
            </a:r>
            <a:endParaRPr lang="en-IN" sz="2200" dirty="0"/>
          </a:p>
        </p:txBody>
      </p:sp>
      <p:pic>
        <p:nvPicPr>
          <p:cNvPr id="6" name="Audio 5">
            <a:hlinkClick r:id="" action="ppaction://media"/>
            <a:extLst>
              <a:ext uri="{FF2B5EF4-FFF2-40B4-BE49-F238E27FC236}">
                <a16:creationId xmlns:a16="http://schemas.microsoft.com/office/drawing/2014/main" id="{9A270FA2-CA05-AD58-1A77-6C3D329FA6E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39789257"/>
      </p:ext>
    </p:extLst>
  </p:cSld>
  <p:clrMapOvr>
    <a:masterClrMapping/>
  </p:clrMapOvr>
  <mc:AlternateContent xmlns:mc="http://schemas.openxmlformats.org/markup-compatibility/2006">
    <mc:Choice xmlns:p14="http://schemas.microsoft.com/office/powerpoint/2010/main" Requires="p14">
      <p:transition spd="slow" p14:dur="2000" advTm="52644"/>
    </mc:Choice>
    <mc:Fallback>
      <p:transition spd="slow" advTm="5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93E9-0D9A-3E32-D39A-2545BAAEEDC5}"/>
              </a:ext>
            </a:extLst>
          </p:cNvPr>
          <p:cNvSpPr>
            <a:spLocks noGrp="1"/>
          </p:cNvSpPr>
          <p:nvPr>
            <p:ph type="title"/>
          </p:nvPr>
        </p:nvSpPr>
        <p:spPr/>
        <p:txBody>
          <a:bodyPr>
            <a:normAutofit/>
          </a:bodyPr>
          <a:lstStyle/>
          <a:p>
            <a:r>
              <a:rPr lang="en-IN" sz="3600" dirty="0"/>
              <a:t>Recommendations And Limitations</a:t>
            </a:r>
          </a:p>
        </p:txBody>
      </p:sp>
      <p:sp>
        <p:nvSpPr>
          <p:cNvPr id="3" name="Content Placeholder 2">
            <a:extLst>
              <a:ext uri="{FF2B5EF4-FFF2-40B4-BE49-F238E27FC236}">
                <a16:creationId xmlns:a16="http://schemas.microsoft.com/office/drawing/2014/main" id="{A1D67167-27AE-BA13-91A7-51C167392313}"/>
              </a:ext>
            </a:extLst>
          </p:cNvPr>
          <p:cNvSpPr>
            <a:spLocks noGrp="1"/>
          </p:cNvSpPr>
          <p:nvPr>
            <p:ph idx="1"/>
          </p:nvPr>
        </p:nvSpPr>
        <p:spPr/>
        <p:txBody>
          <a:bodyPr>
            <a:normAutofit fontScale="92500" lnSpcReduction="10000"/>
          </a:bodyPr>
          <a:lstStyle/>
          <a:p>
            <a:r>
              <a:rPr lang="en-US" sz="2200" dirty="0"/>
              <a:t>Targeted Advertising: Focus on 55+ age group through tailored marketing.</a:t>
            </a:r>
          </a:p>
          <a:p>
            <a:pPr marL="0" indent="0">
              <a:buNone/>
            </a:pPr>
            <a:endParaRPr lang="en-US" sz="2200" dirty="0"/>
          </a:p>
          <a:p>
            <a:r>
              <a:rPr lang="en-US" sz="2200" dirty="0"/>
              <a:t>Coupons and Discounts: Offer incentives to attract this demographic.</a:t>
            </a:r>
          </a:p>
          <a:p>
            <a:pPr marL="0" indent="0">
              <a:buNone/>
            </a:pPr>
            <a:endParaRPr lang="en-US" sz="2200" dirty="0"/>
          </a:p>
          <a:p>
            <a:r>
              <a:rPr lang="en-US" sz="2200" dirty="0"/>
              <a:t>Market Expansion: Explore new strategies to tap into this underserved market.</a:t>
            </a:r>
          </a:p>
          <a:p>
            <a:pPr marL="0" indent="0">
              <a:buNone/>
            </a:pPr>
            <a:endParaRPr lang="en-US" sz="2200" dirty="0"/>
          </a:p>
          <a:p>
            <a:r>
              <a:rPr lang="en-US" sz="2200" dirty="0"/>
              <a:t>Data Limitations: Analysis based solely on company sales data.</a:t>
            </a:r>
          </a:p>
          <a:p>
            <a:pPr marL="0" indent="0">
              <a:buNone/>
            </a:pPr>
            <a:endParaRPr lang="en-US" sz="2200" dirty="0"/>
          </a:p>
          <a:p>
            <a:r>
              <a:rPr lang="en-US" sz="2200" dirty="0"/>
              <a:t>Market Share Unknown: Lack of overall market data for benchmarking.</a:t>
            </a:r>
          </a:p>
          <a:p>
            <a:pPr marL="0" indent="0">
              <a:buNone/>
            </a:pPr>
            <a:endParaRPr lang="en-US" sz="2200" dirty="0"/>
          </a:p>
          <a:p>
            <a:r>
              <a:rPr lang="en-US" sz="2200" dirty="0"/>
              <a:t>Opportunities for Improvement: Consider external data sources for a more comprehensive analysis.</a:t>
            </a:r>
            <a:endParaRPr lang="en-IN" sz="2200" dirty="0"/>
          </a:p>
        </p:txBody>
      </p:sp>
    </p:spTree>
    <p:extLst>
      <p:ext uri="{BB962C8B-B14F-4D97-AF65-F5344CB8AC3E}">
        <p14:creationId xmlns:p14="http://schemas.microsoft.com/office/powerpoint/2010/main" val="1514124410"/>
      </p:ext>
    </p:extLst>
  </p:cSld>
  <p:clrMapOvr>
    <a:masterClrMapping/>
  </p:clrMapOvr>
  <mc:AlternateContent xmlns:mc="http://schemas.openxmlformats.org/markup-compatibility/2006">
    <mc:Choice xmlns:p14="http://schemas.microsoft.com/office/powerpoint/2010/main" Requires="p14">
      <p:transition spd="slow" p14:dur="2000" advTm="25438"/>
    </mc:Choice>
    <mc:Fallback>
      <p:transition spd="slow" advTm="254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ABD5-22EE-16F8-8355-03FD387711F7}"/>
              </a:ext>
            </a:extLst>
          </p:cNvPr>
          <p:cNvSpPr>
            <a:spLocks noGrp="1"/>
          </p:cNvSpPr>
          <p:nvPr>
            <p:ph type="title"/>
          </p:nvPr>
        </p:nvSpPr>
        <p:spPr/>
        <p:txBody>
          <a:bodyPr>
            <a:normAutofit/>
          </a:bodyPr>
          <a:lstStyle/>
          <a:p>
            <a:r>
              <a:rPr lang="en-IN" sz="3600" i="0" dirty="0">
                <a:effectLst/>
              </a:rPr>
              <a:t>Conclusion</a:t>
            </a:r>
            <a:endParaRPr lang="en-IN" sz="3600" dirty="0"/>
          </a:p>
        </p:txBody>
      </p:sp>
      <p:sp>
        <p:nvSpPr>
          <p:cNvPr id="3" name="Content Placeholder 2">
            <a:extLst>
              <a:ext uri="{FF2B5EF4-FFF2-40B4-BE49-F238E27FC236}">
                <a16:creationId xmlns:a16="http://schemas.microsoft.com/office/drawing/2014/main" id="{1A08CE87-61A1-20F1-1C0F-1E2C93244AD0}"/>
              </a:ext>
            </a:extLst>
          </p:cNvPr>
          <p:cNvSpPr>
            <a:spLocks noGrp="1"/>
          </p:cNvSpPr>
          <p:nvPr>
            <p:ph idx="1"/>
          </p:nvPr>
        </p:nvSpPr>
        <p:spPr/>
        <p:txBody>
          <a:bodyPr>
            <a:normAutofit/>
          </a:bodyPr>
          <a:lstStyle/>
          <a:p>
            <a:r>
              <a:rPr lang="en-US" sz="2200" dirty="0"/>
              <a:t>Recap: The 55+ demographic presents a growth opportunity in health-related products.</a:t>
            </a:r>
          </a:p>
          <a:p>
            <a:pPr marL="0" indent="0">
              <a:buNone/>
            </a:pPr>
            <a:endParaRPr lang="en-US" sz="2200" dirty="0"/>
          </a:p>
          <a:p>
            <a:r>
              <a:rPr lang="en-US" sz="2200" dirty="0"/>
              <a:t>Next Steps: Implement recommendations to capture this potential revenue.</a:t>
            </a:r>
          </a:p>
          <a:p>
            <a:pPr marL="0" indent="0">
              <a:buNone/>
            </a:pPr>
            <a:endParaRPr lang="en-US" sz="2200" dirty="0"/>
          </a:p>
          <a:p>
            <a:r>
              <a:rPr lang="en-US" sz="2200" dirty="0"/>
              <a:t>Overall Impact: Addressing this issue could significantly boost our company's sales and market share.</a:t>
            </a:r>
            <a:endParaRPr lang="en-IN" sz="2200" dirty="0"/>
          </a:p>
        </p:txBody>
      </p:sp>
    </p:spTree>
    <p:extLst>
      <p:ext uri="{BB962C8B-B14F-4D97-AF65-F5344CB8AC3E}">
        <p14:creationId xmlns:p14="http://schemas.microsoft.com/office/powerpoint/2010/main" val="3406695097"/>
      </p:ext>
    </p:extLst>
  </p:cSld>
  <p:clrMapOvr>
    <a:masterClrMapping/>
  </p:clrMapOvr>
  <mc:AlternateContent xmlns:mc="http://schemas.openxmlformats.org/markup-compatibility/2006">
    <mc:Choice xmlns:p14="http://schemas.microsoft.com/office/powerpoint/2010/main" Requires="p14">
      <p:transition spd="slow" p14:dur="2000" advTm="23977"/>
    </mc:Choice>
    <mc:Fallback>
      <p:transition spd="slow" advTm="23977"/>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518</Words>
  <Application>Microsoft Office PowerPoint</Application>
  <PresentationFormat>Widescreen</PresentationFormat>
  <Paragraphs>47</Paragraphs>
  <Slides>8</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Segoe UI</vt:lpstr>
      <vt:lpstr>Tableau Book</vt:lpstr>
      <vt:lpstr>Office Theme</vt:lpstr>
      <vt:lpstr>BANA7025 Group 7 ​ Final Presentation ​ </vt:lpstr>
      <vt:lpstr>Introduction</vt:lpstr>
      <vt:lpstr>Findings – Organic Fruits and Vegetables Sales</vt:lpstr>
      <vt:lpstr>Findings – Health/Wellness Sales across all age groups</vt:lpstr>
      <vt:lpstr>Findings – Vitamin Sales across all age groups </vt:lpstr>
      <vt:lpstr>Summary</vt:lpstr>
      <vt:lpstr>Recommendations And Limitations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BANA7025 Group 7 ​ Final Group Presentation ​ </dc:title>
  <dc:creator>LAKSHMAN DUGGIRALA</dc:creator>
  <cp:lastModifiedBy>LAKSHMAN DUGGIRALA</cp:lastModifiedBy>
  <cp:revision>3</cp:revision>
  <dcterms:created xsi:type="dcterms:W3CDTF">2023-10-06T23:04:32Z</dcterms:created>
  <dcterms:modified xsi:type="dcterms:W3CDTF">2023-10-07T23:49:53Z</dcterms:modified>
</cp:coreProperties>
</file>